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32" r:id="rId7"/>
    <p:sldId id="310" r:id="rId8"/>
    <p:sldId id="319" r:id="rId9"/>
    <p:sldId id="311" r:id="rId10"/>
    <p:sldId id="320" r:id="rId11"/>
    <p:sldId id="313" r:id="rId12"/>
    <p:sldId id="321" r:id="rId13"/>
    <p:sldId id="316" r:id="rId14"/>
    <p:sldId id="323" r:id="rId15"/>
    <p:sldId id="322" r:id="rId16"/>
    <p:sldId id="318" r:id="rId17"/>
    <p:sldId id="324" r:id="rId18"/>
    <p:sldId id="325" r:id="rId19"/>
    <p:sldId id="326" r:id="rId20"/>
    <p:sldId id="327" r:id="rId21"/>
    <p:sldId id="328" r:id="rId22"/>
    <p:sldId id="330" r:id="rId23"/>
    <p:sldId id="329" r:id="rId24"/>
    <p:sldId id="33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6.png"/><Relationship Id="rId4" Type="http://schemas.microsoft.com/office/2007/relationships/media" Target="../media/media4.mp4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BF20C2-716B-BFA1-00C0-4586CF064259}"/>
              </a:ext>
            </a:extLst>
          </p:cNvPr>
          <p:cNvSpPr txBox="1"/>
          <p:nvPr/>
        </p:nvSpPr>
        <p:spPr>
          <a:xfrm>
            <a:off x="6118761" y="382012"/>
            <a:ext cx="576170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+mj-lt"/>
              </a:rPr>
              <a:t>Sign Language Recognition Using ConvLSTM and Bi-GRU</a:t>
            </a:r>
          </a:p>
          <a:p>
            <a:pPr algn="ctr"/>
            <a:endParaRPr lang="en-IN" sz="2800" b="1" dirty="0"/>
          </a:p>
          <a:p>
            <a:pPr algn="ctr"/>
            <a:r>
              <a:rPr lang="en-IN" sz="1600" dirty="0"/>
              <a:t>Project Report Submitted in Fulfilment of the Requirements </a:t>
            </a:r>
          </a:p>
          <a:p>
            <a:pPr algn="ctr"/>
            <a:r>
              <a:rPr lang="en-IN" sz="1600" dirty="0"/>
              <a:t>for the Degree of</a:t>
            </a:r>
          </a:p>
          <a:p>
            <a:pPr algn="ctr"/>
            <a:endParaRPr lang="en-IN" sz="1600" dirty="0"/>
          </a:p>
          <a:p>
            <a:pPr algn="ctr"/>
            <a:r>
              <a:rPr lang="en-IN" sz="2000" b="1" dirty="0"/>
              <a:t>Master of Computer Applications</a:t>
            </a:r>
          </a:p>
          <a:p>
            <a:pPr algn="ctr"/>
            <a:r>
              <a:rPr lang="en-IN" sz="2000" b="1" dirty="0"/>
              <a:t>in</a:t>
            </a:r>
          </a:p>
          <a:p>
            <a:pPr algn="ctr"/>
            <a:r>
              <a:rPr lang="en-IN" sz="2000" b="1" dirty="0"/>
              <a:t>Computer Science and Engineering</a:t>
            </a:r>
          </a:p>
          <a:p>
            <a:pPr algn="ctr"/>
            <a:endParaRPr lang="en-IN" sz="2000" b="1" dirty="0"/>
          </a:p>
          <a:p>
            <a:pPr algn="ctr"/>
            <a:r>
              <a:rPr lang="en-IN" sz="1600" i="1" dirty="0"/>
              <a:t>Submitted by </a:t>
            </a:r>
          </a:p>
          <a:p>
            <a:pPr algn="ctr"/>
            <a:r>
              <a:rPr lang="en-IN" dirty="0"/>
              <a:t>Mahak Gupta: (Roll No. 2022PGCSCA056)</a:t>
            </a:r>
          </a:p>
          <a:p>
            <a:pPr algn="ctr"/>
            <a:endParaRPr lang="en-IN" dirty="0"/>
          </a:p>
          <a:p>
            <a:pPr algn="ctr"/>
            <a:r>
              <a:rPr lang="en-IN" b="1" i="1" dirty="0"/>
              <a:t>Under the Supervision of</a:t>
            </a:r>
          </a:p>
          <a:p>
            <a:pPr algn="ctr"/>
            <a:r>
              <a:rPr lang="en-IN" b="1" dirty="0"/>
              <a:t>Dr. Dilip Kumar Shaw</a:t>
            </a:r>
          </a:p>
          <a:p>
            <a:pPr algn="ctr"/>
            <a:r>
              <a:rPr lang="en-IN" b="1" dirty="0"/>
              <a:t>Department of Computer Science &amp; Engineering</a:t>
            </a:r>
          </a:p>
          <a:p>
            <a:pPr algn="ctr"/>
            <a:r>
              <a:rPr lang="en-IN" b="1" dirty="0"/>
              <a:t>NIT Jamshedpur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2022-25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DDD1-3EB8-CECB-B303-518CA4AE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Evaluation Results(MNIST)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F4DC17-FA32-D857-267F-A591370A9E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" y="2118352"/>
            <a:ext cx="4976438" cy="20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337EF235-57BB-90D8-E765-1E80CB08C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4212700"/>
            <a:ext cx="497643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Loss Curves: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Both training and validation loss are decreasing smoothly, with validation loss staying close to training loss. This suggests minimal overfitting.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Accuracy Curves: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Achieved 97.1% accuracy on the Sign MNIST test set.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A4BF783-F551-8E52-6699-F2640A04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19" y="2118352"/>
            <a:ext cx="4695426" cy="373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5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81258-B6E1-2B7C-5811-8F012496B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1006-D62F-6C2C-F917-D33F54A7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Evaluation Results(MNIST)(Contd.)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5F8357-9FCF-E7A1-47CE-23D044458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486" y="2088294"/>
            <a:ext cx="4976438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terms of class-wise performance, the classification report demonstrates high precision, recall, and F1-scores across all 25 classes.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Most classes show F1-scores of 0.95 and above, reflecting strong per-class generalization. The macro and weighted F1-scores are both 0.97, supporting the model's balanced accuracy across the dataset.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16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high macro and weighted F1-scores of 0.97, along with minimal class confusion, confirm the model’s robustness and potential for real-world 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8B76F99-4B99-8D10-A0A7-9EB3A1DCE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094" y="2088293"/>
            <a:ext cx="3954420" cy="40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19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FD4EC-CA16-436B-8D14-F7ED43C59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64E1-7DCD-7792-E199-A6070C81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Evaluation Results(WLASL)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A2940AF-2D47-73B3-EAA7-07D044AEC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042" y="2258319"/>
            <a:ext cx="49764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Achieved 91.01% accuracy on the Top-10 selected classes from WLASL.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Confusion matrix showed that most signs were predicted accurately, with few misclassifications.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Precision, Recall, and F1-score were all balanced across classes.</a:t>
            </a: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B3C1E8F2-8B8A-7B7D-B795-8EB8567D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2" y="2044211"/>
            <a:ext cx="4752975" cy="391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1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D92A6-766B-6D02-4510-FFDCEFA96C84}"/>
              </a:ext>
            </a:extLst>
          </p:cNvPr>
          <p:cNvSpPr txBox="1"/>
          <p:nvPr/>
        </p:nvSpPr>
        <p:spPr>
          <a:xfrm>
            <a:off x="1263166" y="3586427"/>
            <a:ext cx="502642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overall accuracy reached 91.01%, with macro and weighted F1-scores both at 0.91, indicating strong generalization despite variations in signer and background.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inclusion of Multi-Head Attention enhances the model's ability to focus on relevant frames, a feature not present in most recurrent networks evaluated in prior work. 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E1E529-2572-3BC1-8448-3DFA726C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52" y="489636"/>
            <a:ext cx="6010863" cy="30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4EB1A0-D272-721C-2F91-97A1A5C95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750" y="842643"/>
            <a:ext cx="4544239" cy="402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13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9023D-B07F-7758-25BA-BAF8796F9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8A2E-8902-0AEA-FC8E-9A53C615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Real-Time Prediction(MNIST)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69766-21ED-5575-756A-9552D41CA621}"/>
              </a:ext>
            </a:extLst>
          </p:cNvPr>
          <p:cNvSpPr txBox="1"/>
          <p:nvPr/>
        </p:nvSpPr>
        <p:spPr>
          <a:xfrm>
            <a:off x="1097280" y="2044211"/>
            <a:ext cx="49987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Live video input was captured frame-by-frame using OpenCV.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Each frame was resized to 28×28, converted to grayscale, and normalized.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frame was reshaped and passed to the trained ConvLSTM2D model for prediction.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Predictions from all frames were collected, and the most frequent letter was selected as final output.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final predicted alphabet was displayed on-screen in real-time using OpenCV.</a:t>
            </a:r>
            <a:endParaRPr lang="en-IN" dirty="0"/>
          </a:p>
        </p:txBody>
      </p:sp>
      <p:pic>
        <p:nvPicPr>
          <p:cNvPr id="7" name="hand_bounded_output (5)">
            <a:hlinkClick r:id="" action="ppaction://media"/>
            <a:extLst>
              <a:ext uri="{FF2B5EF4-FFF2-40B4-BE49-F238E27FC236}">
                <a16:creationId xmlns:a16="http://schemas.microsoft.com/office/drawing/2014/main" id="{C882F71B-E48A-0ABB-CC8B-5D36F05AF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6174658" y="2044210"/>
            <a:ext cx="4981022" cy="41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2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9023D-B07F-7758-25BA-BAF8796F9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8A2E-8902-0AEA-FC8E-9A53C615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Real-Time Prediction(WLASL)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69766-21ED-5575-756A-9552D41CA621}"/>
              </a:ext>
            </a:extLst>
          </p:cNvPr>
          <p:cNvSpPr txBox="1"/>
          <p:nvPr/>
        </p:nvSpPr>
        <p:spPr>
          <a:xfrm>
            <a:off x="1097280" y="2044211"/>
            <a:ext cx="49987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Live video captured through webcam was processed frame-by-frame.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MediaPipe Holistic extracted keypoints from each frame in real-time.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Each frame's keypoints passed to the trained model for prediction.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majority voting system across all frames determined the final output sign.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final prediction was overlayed onto the video in real-time.</a:t>
            </a:r>
            <a:endParaRPr lang="en-IN" dirty="0"/>
          </a:p>
        </p:txBody>
      </p:sp>
      <p:pic>
        <p:nvPicPr>
          <p:cNvPr id="6" name="hand_bounded_output (1)">
            <a:hlinkClick r:id="" action="ppaction://media"/>
            <a:extLst>
              <a:ext uri="{FF2B5EF4-FFF2-40B4-BE49-F238E27FC236}">
                <a16:creationId xmlns:a16="http://schemas.microsoft.com/office/drawing/2014/main" id="{87A36DFE-10E2-43F2-55CB-3945F82336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0000" contrast="40000"/>
          </a:blip>
          <a:stretch>
            <a:fillRect/>
          </a:stretch>
        </p:blipFill>
        <p:spPr>
          <a:xfrm>
            <a:off x="6096000" y="2044210"/>
            <a:ext cx="5059680" cy="41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9F27C4-E092-247C-70CB-31B7B2CCB2C3}"/>
              </a:ext>
            </a:extLst>
          </p:cNvPr>
          <p:cNvSpPr txBox="1"/>
          <p:nvPr/>
        </p:nvSpPr>
        <p:spPr>
          <a:xfrm>
            <a:off x="6240162" y="5609968"/>
            <a:ext cx="525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Screenshot videos of testing in real-time</a:t>
            </a:r>
            <a:endParaRPr lang="en-IN" b="1" i="1" dirty="0"/>
          </a:p>
        </p:txBody>
      </p:sp>
      <p:pic>
        <p:nvPicPr>
          <p:cNvPr id="8" name="hand_bounded_output (3)">
            <a:hlinkClick r:id="" action="ppaction://media"/>
            <a:extLst>
              <a:ext uri="{FF2B5EF4-FFF2-40B4-BE49-F238E27FC236}">
                <a16:creationId xmlns:a16="http://schemas.microsoft.com/office/drawing/2014/main" id="{0C1CCA9F-9243-2568-395C-EF3144E56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lum bright="20000" contrast="40000"/>
          </a:blip>
          <a:stretch>
            <a:fillRect/>
          </a:stretch>
        </p:blipFill>
        <p:spPr>
          <a:xfrm>
            <a:off x="6427281" y="426308"/>
            <a:ext cx="4876800" cy="4902776"/>
          </a:xfrm>
          <a:prstGeom prst="rect">
            <a:avLst/>
          </a:prstGeom>
        </p:spPr>
      </p:pic>
      <p:pic>
        <p:nvPicPr>
          <p:cNvPr id="9" name="hand_bounded_output (2)">
            <a:hlinkClick r:id="" action="ppaction://media"/>
            <a:extLst>
              <a:ext uri="{FF2B5EF4-FFF2-40B4-BE49-F238E27FC236}">
                <a16:creationId xmlns:a16="http://schemas.microsoft.com/office/drawing/2014/main" id="{A477A505-2FDC-E06E-F7F3-47A2BDF705A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386"/>
                </p14:media>
              </p:ext>
            </p:extLst>
          </p:nvPr>
        </p:nvPicPr>
        <p:blipFill>
          <a:blip r:embed="rId9">
            <a:lum bright="20000" contrast="20000"/>
          </a:blip>
          <a:stretch>
            <a:fillRect/>
          </a:stretch>
        </p:blipFill>
        <p:spPr>
          <a:xfrm>
            <a:off x="988541" y="426308"/>
            <a:ext cx="4999036" cy="2872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hand_bounded_output (4)">
            <a:hlinkClick r:id="" action="ppaction://media"/>
            <a:extLst>
              <a:ext uri="{FF2B5EF4-FFF2-40B4-BE49-F238E27FC236}">
                <a16:creationId xmlns:a16="http://schemas.microsoft.com/office/drawing/2014/main" id="{01C4AB8F-9790-D29F-0802-9C75AD72E2C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8541" y="3429000"/>
            <a:ext cx="4999037" cy="25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9023D-B07F-7758-25BA-BAF8796F9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8A2E-8902-0AEA-FC8E-9A53C615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Results And Discussion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C403B4-B924-7A3D-9A88-549BE7773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05633"/>
              </p:ext>
            </p:extLst>
          </p:nvPr>
        </p:nvGraphicFramePr>
        <p:xfrm>
          <a:off x="1174990" y="2054196"/>
          <a:ext cx="9902980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596">
                  <a:extLst>
                    <a:ext uri="{9D8B030D-6E8A-4147-A177-3AD203B41FA5}">
                      <a16:colId xmlns:a16="http://schemas.microsoft.com/office/drawing/2014/main" val="1582148318"/>
                    </a:ext>
                  </a:extLst>
                </a:gridCol>
                <a:gridCol w="1980596">
                  <a:extLst>
                    <a:ext uri="{9D8B030D-6E8A-4147-A177-3AD203B41FA5}">
                      <a16:colId xmlns:a16="http://schemas.microsoft.com/office/drawing/2014/main" val="998650680"/>
                    </a:ext>
                  </a:extLst>
                </a:gridCol>
                <a:gridCol w="1980596">
                  <a:extLst>
                    <a:ext uri="{9D8B030D-6E8A-4147-A177-3AD203B41FA5}">
                      <a16:colId xmlns:a16="http://schemas.microsoft.com/office/drawing/2014/main" val="1608224022"/>
                    </a:ext>
                  </a:extLst>
                </a:gridCol>
                <a:gridCol w="1980596">
                  <a:extLst>
                    <a:ext uri="{9D8B030D-6E8A-4147-A177-3AD203B41FA5}">
                      <a16:colId xmlns:a16="http://schemas.microsoft.com/office/drawing/2014/main" val="2104757332"/>
                    </a:ext>
                  </a:extLst>
                </a:gridCol>
                <a:gridCol w="1980596">
                  <a:extLst>
                    <a:ext uri="{9D8B030D-6E8A-4147-A177-3AD203B41FA5}">
                      <a16:colId xmlns:a16="http://schemas.microsoft.com/office/drawing/2014/main" val="1426321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Special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3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 et al. (2020)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WLASL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Pose-TGCN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66% (Top-10)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Skeletal keypoints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38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Beauden John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Multiple Public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CNN, BiLSTM, CNN-BiLSTM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CNN-BiLSTM~85%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Image Sequences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Srivastava &amp; Mehta (2022)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 + MediaPipe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88.23%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recognition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864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Kumar et al. (2023)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CNN + MediaPipe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99.95%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alphabet recognition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02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Our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WLASL + Sign MNIST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Bi-GRU + Attention + ConvLSTM2D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91%/97%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Lightweight real-time system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535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71115D5-175A-9BD9-478A-A9C62F28978C}"/>
              </a:ext>
            </a:extLst>
          </p:cNvPr>
          <p:cNvSpPr txBox="1"/>
          <p:nvPr/>
        </p:nvSpPr>
        <p:spPr>
          <a:xfrm>
            <a:off x="1136135" y="5630516"/>
            <a:ext cx="998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Compared to previous work, our system achieves high accuracy using lightweight architectures suitable for real-time deployment.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977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01B5B-FDC3-F139-208C-4D6F89CDD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FFF9-FA02-9AC3-7010-2608E934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Challenges Faced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BFAF6-0634-4524-9B86-BEA1D85812EB}"/>
              </a:ext>
            </a:extLst>
          </p:cNvPr>
          <p:cNvSpPr txBox="1"/>
          <p:nvPr/>
        </p:nvSpPr>
        <p:spPr>
          <a:xfrm>
            <a:off x="1097280" y="2047057"/>
            <a:ext cx="10058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Signer Variability: </a:t>
            </a:r>
            <a:r>
              <a:rPr lang="en-US" dirty="0"/>
              <a:t>Differences in hand size, speed, and angles affected accuracy. Used MediaPipe keypoints + frame dropout to improve generalization.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Video Quality: </a:t>
            </a:r>
            <a:r>
              <a:rPr lang="en-US" dirty="0"/>
              <a:t>Low resolution or lighting in some WLASL videos made keypoint detection harder. Applied jittering and selected clean frames.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Data Imbalance: </a:t>
            </a:r>
            <a:r>
              <a:rPr lang="en-US" dirty="0"/>
              <a:t>Some signs had fewer samples — managed with Top-10 filtering and class weights.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Real-Time Processing: </a:t>
            </a:r>
            <a:r>
              <a:rPr lang="en-US" dirty="0"/>
              <a:t>Ensuring smooth prediction on CPU needed optimization. Optimized frame size and used lightweight models.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Frame Noise: </a:t>
            </a:r>
            <a:r>
              <a:rPr lang="en-US" dirty="0"/>
              <a:t>Flickering and missed frames during webcam input — handled using majority voting and data augmentation.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Overlay &amp; Output: </a:t>
            </a:r>
            <a:r>
              <a:rPr lang="en-US" dirty="0"/>
              <a:t>Displaying predictions on video required OpenCV integration and tuning.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189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32768-3ACB-5A9B-C6C1-100661A3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7998-8CEE-8936-3BD3-466A2EED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A6246-1C23-CFA1-891F-1F2F561554BD}"/>
              </a:ext>
            </a:extLst>
          </p:cNvPr>
          <p:cNvSpPr txBox="1"/>
          <p:nvPr/>
        </p:nvSpPr>
        <p:spPr>
          <a:xfrm>
            <a:off x="1097280" y="2047057"/>
            <a:ext cx="1005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Extend models to recognize full sentences or phrases using continuous gesture recognition.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Implement signer-adaptive learning where the system adapts to a particular user’s style.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Fuse additional modalities like facial expressions and lip movement for richer recognition.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Deploy lightweight version of models to mobile phones and embedded devices for offline use.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Following expansion to larger and more varied sign language corpora—regional, non-ASL variants—will ensure verification of the models' robustness in multilingual and multicultural scenarios.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095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1CCB4A2-0D36-C160-2DE2-929D75CE3829}"/>
              </a:ext>
            </a:extLst>
          </p:cNvPr>
          <p:cNvSpPr txBox="1">
            <a:spLocks/>
          </p:cNvSpPr>
          <p:nvPr/>
        </p:nvSpPr>
        <p:spPr>
          <a:xfrm>
            <a:off x="1249680" y="2260601"/>
            <a:ext cx="10058400" cy="145075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600" dirty="0"/>
              <a:t>This project is about building a real-time Sign Language Recognition system.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 Sign language is an important medium of communication for the deaf community. Our goal was to build a system that can automatically recognize hand gestures in real-time.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 It combines two models — ConvLSTM2D for static alphabet signs, and Bi-GRU with Attention for dynamic video signs.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 We trained on two datasets: Sign MNIST for alphabets, and WLASL for real-world sign videos.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 These two lightweight deep learning models are capable of working efficiently even without heavy hardware.</a:t>
            </a:r>
            <a:endParaRPr lang="en-IN" sz="17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C81FA-088F-33C8-49F6-B2504ED08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092E-0E49-8529-19DE-E4DEFE21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B4B10-A185-B08C-5582-53D04AE312B0}"/>
              </a:ext>
            </a:extLst>
          </p:cNvPr>
          <p:cNvSpPr txBox="1"/>
          <p:nvPr/>
        </p:nvSpPr>
        <p:spPr>
          <a:xfrm>
            <a:off x="1097280" y="2047057"/>
            <a:ext cx="1005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Built a complete real-time system for static and dynamic sign language recognition, consisting of a ConvLSTM2D network for static alphabet classification and a Bi-GRU with Multi-Head Attention for dynamic sign word recognition.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Achieved 97.1% accuracy on static signs and 91% on dynamic signs.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Used lightweight, efficient models that do not require high-end GPU or hardware.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Comparisons with current literature affirm that our framework is superior in terms of accuracy as well as computational cost.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system lays foundation for future real-world communication tools.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4334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3770EF-76CC-EC82-6BFE-CD2C6E8C0FE8}"/>
              </a:ext>
            </a:extLst>
          </p:cNvPr>
          <p:cNvSpPr txBox="1"/>
          <p:nvPr/>
        </p:nvSpPr>
        <p:spPr>
          <a:xfrm>
            <a:off x="3043881" y="2274838"/>
            <a:ext cx="6104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Thank you for your attention! I’m happy to take questions.</a:t>
            </a:r>
            <a:endParaRPr lang="en-IN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535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12967-464F-A2E1-B936-14ED45A3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51D-BB70-9F55-E40E-96B61E0E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863EF82-17D3-A02C-4D8C-809668F23B36}"/>
              </a:ext>
            </a:extLst>
          </p:cNvPr>
          <p:cNvSpPr txBox="1">
            <a:spLocks/>
          </p:cNvSpPr>
          <p:nvPr/>
        </p:nvSpPr>
        <p:spPr>
          <a:xfrm>
            <a:off x="1249680" y="2260601"/>
            <a:ext cx="10058400" cy="145075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600" dirty="0"/>
              <a:t>Develop a hybrid Sign Language Recognition (SLR) system for both static and dynamic signs.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 Use ConvLSTM2D for recognizing static ASL alphabets from the Sign MNIST dataset.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 Use Bi-GRU + Multi-Head Attention to recognize dynamic sign words from video sequences (WLASL).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 Enable real-time predictions using webcam/video input.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 Reduce computational load by using keypoint-based input (MediaPipe), avoiding full-frame CNNs.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 Ensure system is lightweight, scalable, and deployable on regular hardware.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  <a:endParaRPr lang="en-IN" sz="17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6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6532-10E1-2477-471D-78DC1E7C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</a:t>
            </a:r>
            <a:r>
              <a:rPr lang="en-IN" b="1" dirty="0">
                <a:latin typeface="+mj-lt"/>
              </a:rPr>
              <a:t>Visualization</a:t>
            </a:r>
            <a:r>
              <a:rPr lang="en-IN" b="1" dirty="0"/>
              <a:t>(MNIST)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0F0B-80BC-6390-D04E-EC416A95A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700" dirty="0">
                <a:cs typeface="Arial" panose="020B0604020202020204" pitchFamily="34" charset="0"/>
              </a:rPr>
              <a:t> 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The dataset format is patterned to match closely with the classic MNIST.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 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Each training and test case represents a label (0-25) as a one-to-one map for each alphabetic letter A-Z (and no cases for 9=J or 25=Z because of gesture motions).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 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The training data (27,455 cases) and test data (7172 cases) are approximately half the size of the standard MNIST but otherwise similar with a header row of label, pixel1,pixel2….pixel784 which represent a single 28x28 pixel image with grayscale values between 0-255. </a:t>
            </a:r>
            <a:endParaRPr lang="en-IN" sz="1700" dirty="0">
              <a:cs typeface="Arial" panose="020B0604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DE7B3AD-3704-E358-F5EB-4AAD5281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13" y="4355690"/>
            <a:ext cx="8829367" cy="188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2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6D97E-100E-C20F-DFAB-76D5E720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6797-76D1-B6C1-4BAA-60676BDF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</a:t>
            </a:r>
            <a:r>
              <a:rPr lang="en-IN" b="1" dirty="0">
                <a:latin typeface="+mj-lt"/>
              </a:rPr>
              <a:t>Visualization</a:t>
            </a:r>
            <a:r>
              <a:rPr lang="en-IN" b="1" dirty="0"/>
              <a:t>(WLASL)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6E95-A9D5-CBE0-6684-7F4181C3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426594" cy="3426325"/>
          </a:xfrm>
        </p:spPr>
        <p:txBody>
          <a:bodyPr anchor="ctr"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700" dirty="0">
                <a:cs typeface="Arial" panose="020B0604020202020204" pitchFamily="34" charset="0"/>
              </a:rPr>
              <a:t> 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WLASL is the largest video dataset for Word-Level American Sign Language(ASL) recognition, which features 2,000 different words in ASL.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17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Each video in the WLASL dataset was processed to extract a sequence of frames uniformly distributed across its duration</a:t>
            </a:r>
            <a:r>
              <a:rPr 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 </a:t>
            </a:r>
            <a:endParaRPr lang="en-US" sz="1700" b="0" i="0" u="none" strike="noStrike" dirty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700" dirty="0">
                <a:solidFill>
                  <a:srgbClr val="000000"/>
                </a:solidFill>
                <a:cs typeface="Arial" panose="020B0604020202020204" pitchFamily="34" charset="0"/>
              </a:rPr>
              <a:t> Made by Dongxu Li and Hongdong Li..</a:t>
            </a:r>
            <a:endParaRPr lang="en-IN" sz="1700" dirty="0"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2C0E9-5ADB-B0BA-C5AB-9E0BA533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59" y="2277979"/>
            <a:ext cx="6200222" cy="37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7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4F77-898D-F5A3-4979-7C5F83B9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Preprocessing(MNIST)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72A48-0759-8BF3-A467-5906D1B9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1. Data Loading: 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The dataset was loaded and split into training and testing sets as follows:</a:t>
            </a:r>
          </a:p>
          <a:p>
            <a:r>
              <a:rPr lang="en-US" sz="1500" dirty="0">
                <a:solidFill>
                  <a:schemeClr val="tx1"/>
                </a:solidFill>
                <a:cs typeface="Arial" panose="020B0604020202020204" pitchFamily="34" charset="0"/>
              </a:rPr>
              <a:t>Training Set: 27,455 images, Testing Set: 7,172 images</a:t>
            </a:r>
          </a:p>
          <a:p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2. Normalization: 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To improve training efficiency and stability, we normalized the pixel values from the original range [0, 255] to [0, 1] </a:t>
            </a:r>
          </a:p>
          <a:p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3. Reshaping for ConvLSTM: 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Since the ConvLSTM model expects input in the format (time steps, height, width, channels), we reshaped the images from (28, 28, 1) to (1, 28, 28, 1) where:1 represents the time step </a:t>
            </a:r>
          </a:p>
          <a:p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4. One-Hot Encoding of Labels: 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Since we are performing multi-class classification (25 classes), we converted the labels into a one-hot encoded format to be compatible with the categorical cross-entropy loss function.</a:t>
            </a:r>
          </a:p>
          <a:p>
            <a:pPr marL="0" indent="0">
              <a:buNone/>
            </a:pPr>
            <a:endParaRPr lang="en-IN" sz="17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71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D99E6-5F3A-A2E1-D0A2-0388B40A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2E3D-4513-CEAC-2ECC-DE062A3A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Preprocessing(WLASL)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2151-2BD1-57E3-4279-CB54DE1D2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1. </a:t>
            </a:r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Data Loading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: The WLASL dataset was loaded from Kaggle and filtered to select the Top-10 most frequent signs.</a:t>
            </a:r>
          </a:p>
          <a:p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2. Frame Sampling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: Extracted 10 evenly spaced frames from each video to standardize input.</a:t>
            </a:r>
          </a:p>
          <a:p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3. Keypoint Extraction: 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Instead of using full video frames, we used MediaPipe Holistic to extract 3D skeletal keypoints (pose + hands) from each frame, creating 1000-dimensional feature vectors.</a:t>
            </a:r>
          </a:p>
          <a:p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4. Sequence Formatting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: Formatted each video as a sequence of 10 frames × 1000 features, matching Bi-GRU + Attention model input: (10,1000).</a:t>
            </a:r>
          </a:p>
          <a:p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5. One-Hot Encoding of Labels: 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Converted class labels (0–9) into one-hot encoded vectors for multi-class classification.</a:t>
            </a:r>
          </a:p>
          <a:p>
            <a:r>
              <a:rPr lang="en-US" sz="1700" b="1" dirty="0">
                <a:solidFill>
                  <a:schemeClr val="tx1"/>
                </a:solidFill>
                <a:cs typeface="Arial" panose="020B0604020202020204" pitchFamily="34" charset="0"/>
              </a:rPr>
              <a:t>6. Data Augmentation</a:t>
            </a: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: Applied jittering (small noise) and frame dropout to enhance model robustness.</a:t>
            </a:r>
            <a:endParaRPr lang="en-IN" sz="17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8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FF5CD8-272E-D600-5EC0-F58C0637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Model Architecture(MNIST)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ADA9B-ECC1-4827-B2F4-30078F096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The model is built using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Sequential API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in TensorFlow/Keras, which allows us to stack layers sequentially.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54E82E-B539-E6EE-95B2-608EF60F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27" y="2959768"/>
            <a:ext cx="57340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6492F5-002D-7A06-54EB-DB92498A9263}"/>
              </a:ext>
            </a:extLst>
          </p:cNvPr>
          <p:cNvSpPr txBox="1">
            <a:spLocks/>
          </p:cNvSpPr>
          <p:nvPr/>
        </p:nvSpPr>
        <p:spPr>
          <a:xfrm>
            <a:off x="7339262" y="2791727"/>
            <a:ext cx="3816418" cy="3231681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Used three ConvLSTM2D layers to extract spatial and short-term temporal features from images.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Added MaxPooling3D and Dropout layers to reduce overfitting and down sample features.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Flattened the 3D output into 1D.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Dense layer with 128 neurons for pattern learning.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Final Dense layer with 25 outputs (SoftMax) for class prediction</a:t>
            </a:r>
            <a:endParaRPr lang="en-IN" dirty="0"/>
          </a:p>
          <a:p>
            <a:pPr marL="0" indent="0">
              <a:buFont typeface="Calibri" panose="020F050202020403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665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567EA-EB25-BA2C-9992-606910D0B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CBE359-BA35-1EFD-551E-57537938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Model Architecture(WLASL)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E5718-3787-099B-C87E-A58B7C928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3C49DFE-362C-2DFB-B626-4F79C337B3E5}"/>
              </a:ext>
            </a:extLst>
          </p:cNvPr>
          <p:cNvSpPr txBox="1">
            <a:spLocks/>
          </p:cNvSpPr>
          <p:nvPr/>
        </p:nvSpPr>
        <p:spPr>
          <a:xfrm>
            <a:off x="7339262" y="2108201"/>
            <a:ext cx="3816418" cy="3915207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Input is 10 frames of 1000-length keypoints per frame.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Masking layer to ignore any missing frames.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Two Bidirectional GRU layers to capture temporal patterns from both past and future frames.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Multi-Head Attention layer to focus on important frames while ignoring irrelevant ones. Global Average Pooling reduces across time dimension.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</a:rPr>
              <a:t> Dense layer to classify into one of the 10 dynamic signs.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099EE-3841-ED52-7D4F-B29E050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4" y="2108202"/>
            <a:ext cx="5639714" cy="39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819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dcmitype/"/>
    <ds:schemaRef ds:uri="71af3243-3dd4-4a8d-8c0d-dd76da1f02a5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{76EF5708-175A-4368-B7F3-A8CABAE3FEF5}tf11437505_win32</Template>
  <TotalTime>5114</TotalTime>
  <Words>1663</Words>
  <Application>Microsoft Office PowerPoint</Application>
  <PresentationFormat>Widescreen</PresentationFormat>
  <Paragraphs>172</Paragraphs>
  <Slides>21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Georgia Pro Cond Light</vt:lpstr>
      <vt:lpstr>Speak Pro</vt:lpstr>
      <vt:lpstr>Wingdings</vt:lpstr>
      <vt:lpstr>RetrospectVTI</vt:lpstr>
      <vt:lpstr>PowerPoint Presentation</vt:lpstr>
      <vt:lpstr>Introduction</vt:lpstr>
      <vt:lpstr>Objective</vt:lpstr>
      <vt:lpstr>Dataset Visualization(MNIST)</vt:lpstr>
      <vt:lpstr>Dataset Visualization(WLASL)</vt:lpstr>
      <vt:lpstr>Data Preprocessing(MNIST)</vt:lpstr>
      <vt:lpstr>Data Preprocessing(WLASL)</vt:lpstr>
      <vt:lpstr>Model Architecture(MNIST)</vt:lpstr>
      <vt:lpstr>Model Architecture(WLASL)</vt:lpstr>
      <vt:lpstr>Evaluation Results(MNIST)</vt:lpstr>
      <vt:lpstr>Evaluation Results(MNIST)(Contd.)</vt:lpstr>
      <vt:lpstr>Evaluation Results(WLASL)</vt:lpstr>
      <vt:lpstr>PowerPoint Presentation</vt:lpstr>
      <vt:lpstr>Real-Time Prediction(MNIST)</vt:lpstr>
      <vt:lpstr>Real-Time Prediction(WLASL)</vt:lpstr>
      <vt:lpstr>PowerPoint Presentation</vt:lpstr>
      <vt:lpstr>Results And Discussion</vt:lpstr>
      <vt:lpstr>Challenges Faced</vt:lpstr>
      <vt:lpstr>Future Work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It's me, nothing more nothing less and that's enough</dc:creator>
  <cp:lastModifiedBy>It's me, nothing more nothing less and that's enough</cp:lastModifiedBy>
  <cp:revision>5</cp:revision>
  <dcterms:created xsi:type="dcterms:W3CDTF">2025-03-11T15:28:45Z</dcterms:created>
  <dcterms:modified xsi:type="dcterms:W3CDTF">2025-04-30T19:31:18Z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